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2" r:id="rId5"/>
    <p:sldId id="264" r:id="rId6"/>
    <p:sldId id="267" r:id="rId7"/>
    <p:sldId id="263" r:id="rId8"/>
    <p:sldId id="284" r:id="rId9"/>
    <p:sldId id="285" r:id="rId10"/>
    <p:sldId id="265" r:id="rId11"/>
    <p:sldId id="286" r:id="rId12"/>
    <p:sldId id="287" r:id="rId13"/>
    <p:sldId id="288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EB"/>
    <a:srgbClr val="FFF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FEED5-76C4-47C7-A33B-2B14542CFC1E}" v="17" dt="2024-01-17T14:39:39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55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EDC23-A92F-4729-A0EB-0178E89D4625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78FFE-9CB7-4161-88CE-9E3A76545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41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78FFE-9CB7-4161-88CE-9E3A76545F4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7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46993-4F5E-FF47-DBDA-230A58EE5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28A11-ADF0-4C23-57ED-A2C21C9F8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EB416-A697-E115-3944-74537D0E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98332-3B1E-00A1-8581-A2B4AB570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82109-6345-8643-D634-B3F0A428A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6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CA3CA-9667-370D-38AD-695A22287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FACF51-D0F1-F001-C394-358EF4171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76699-249F-DFBE-5C86-62F9E50A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AA57C-177D-4589-01E3-DDB6F56E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13805-9061-3315-FFCA-1B2CF0C8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2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E49DB1-9E80-4325-4585-9ED590118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BC19B-536A-D9B5-9523-12A0F766A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0B033-406B-81F7-3B3E-A3809F93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29A68-601A-ABEB-A380-7409B9EC9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FA66D-3FBF-D77A-690E-BEE0FE7E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6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2EA8C-7EE7-7554-D736-7045374E9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567A2-E69E-E3AD-6BCC-07C68D374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A19A5-F4E0-475E-3967-A7F856AD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9BFBE-3922-7E3A-2461-7CF401FE3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0B8E5-CF92-4AE8-7AC2-B7F41DD2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7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D75D3-04D6-495E-72FA-44F6228B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4C899-D1B3-7560-FAB1-49D47536D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353A3-89C0-4D1A-5F58-418E948B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8C2EE-C51E-52C5-8851-F98975B7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EE677-2508-2642-8F67-59BF67E6A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6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D43E-34FA-4C8F-A84A-A9B9ECE0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5CBFB-6CAF-963E-91D4-F4A083376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C83F25-3B5D-D3AE-E2B5-DB351E360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A239F-F37D-4297-C589-0332F1DD3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4DC29-4A90-B330-27B9-42C644F15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21B3D-9651-3EC5-2720-96434771D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7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D3EF-FB12-67AE-C30C-A4D47CC8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EA12B-FB01-1582-48CB-F3DB3BABB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96D5A-A21F-090A-B3E4-7A68A2483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CC6DF7-8A5F-8570-52F9-0F0802DE41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354CE8-E927-F63B-5F1D-5E539B3A9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4FD61B-4EBA-EA5F-4A4B-05F884C2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E577E2-5C97-0B60-E684-8F65E87C1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C73010-DB7B-2A74-6110-BB3E3FAB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59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C5EC-DA78-204E-3400-3E34AFC1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9DA58-C81E-4448-3196-581753F5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C2359-01E0-D360-FC89-8F29F90CF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C55BFF-E319-EC5A-02C2-97E47CFD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71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867F97-DD3B-597F-026E-1CD839E2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6E8C00-EED8-E035-350B-B71F0BF61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4AEAF-A2C4-ABA0-E031-3CBC2CEEC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55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A17F-43D7-332A-74ED-07B1C1DF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F0BD1-7DEC-E46B-19AA-E72D81003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E32F4-7745-7E36-0893-12F0D2691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248E4-501B-53D7-476F-E616EABA4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B9E58-239B-3272-5D28-C6E8026C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33D5D-92E7-AE59-4E3E-8B2E3496D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5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F476-DA3C-97BE-436F-3AA3311B3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826A8-3AEA-18DB-9303-750501AB3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C2C01-48FC-5465-6A75-7D1FA23C3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094FD-C1B3-9D40-4562-AA668E75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0A71A-2173-D71D-A84B-5AFAB78C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0D662-1805-E352-34CC-630A3F99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9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979124-5ECF-C3C4-0A71-A046447A4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3F8DB-C69A-0F5C-5B18-3DAA9A19B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73A42-4F3B-5BFD-039D-714479160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4980-1C25-4F7F-89D4-F43D09B12F2D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E868D-F472-231A-56A0-BA4CC7C2B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478A1-BF54-2A02-677C-E97559855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53691-834E-479A-B30C-A286ACC51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83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owdontrust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nowdon Trust logo. A red equals sign with the text Snowdon Trust written on top in white.">
            <a:extLst>
              <a:ext uri="{FF2B5EF4-FFF2-40B4-BE49-F238E27FC236}">
                <a16:creationId xmlns:a16="http://schemas.microsoft.com/office/drawing/2014/main" id="{4039DB1B-848F-130B-F6A5-62B203D05A9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F2CC5F3-9681-6D2B-8A81-83BC808E9E07}"/>
              </a:ext>
            </a:extLst>
          </p:cNvPr>
          <p:cNvSpPr txBox="1"/>
          <p:nvPr/>
        </p:nvSpPr>
        <p:spPr>
          <a:xfrm>
            <a:off x="573212" y="1978146"/>
            <a:ext cx="106645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Welcome! </a:t>
            </a:r>
          </a:p>
          <a:p>
            <a:pPr algn="ctr"/>
            <a:endParaRPr lang="en-GB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Snowdon Master’s Scholarship Q&amp;A </a:t>
            </a:r>
          </a:p>
          <a:p>
            <a:pPr algn="ctr"/>
            <a:r>
              <a:rPr lang="en-GB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 January 2024</a:t>
            </a:r>
            <a:endParaRPr lang="en-GB" sz="40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3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35A250-0A50-B46E-D4C0-8E81E0B8BB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1736919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DA5D39-08AB-A002-B780-A441DAC0E63E}"/>
              </a:ext>
            </a:extLst>
          </p:cNvPr>
          <p:cNvSpPr txBox="1"/>
          <p:nvPr/>
        </p:nvSpPr>
        <p:spPr>
          <a:xfrm>
            <a:off x="2308188" y="2462456"/>
            <a:ext cx="7785792" cy="2515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some of the barriers that the Scholarship has helped you overcome? </a:t>
            </a:r>
          </a:p>
          <a:p>
            <a:pPr lvl="0">
              <a:lnSpc>
                <a:spcPct val="107000"/>
              </a:lnSpc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being a Snowdon Scholar given you the opportunity to advocate for inclusivity and accessibility in education?</a:t>
            </a:r>
          </a:p>
          <a:p>
            <a:pPr marL="457200">
              <a:lnSpc>
                <a:spcPct val="107000"/>
              </a:lnSpc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words from the Trustees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b="1" dirty="0">
              <a:solidFill>
                <a:srgbClr val="212121"/>
              </a:solidFill>
              <a:cs typeface="Segoe UI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5D5D01-2D65-7C8C-AB17-596CDF363A6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Questions for the Panel – 3/3</a:t>
            </a:r>
          </a:p>
        </p:txBody>
      </p:sp>
    </p:spTree>
    <p:extLst>
      <p:ext uri="{BB962C8B-B14F-4D97-AF65-F5344CB8AC3E}">
        <p14:creationId xmlns:p14="http://schemas.microsoft.com/office/powerpoint/2010/main" val="76702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B44B2F-F4ED-80BC-9D00-7497FB42ECD5}"/>
              </a:ext>
            </a:extLst>
          </p:cNvPr>
          <p:cNvSpPr txBox="1"/>
          <p:nvPr/>
        </p:nvSpPr>
        <p:spPr>
          <a:xfrm>
            <a:off x="1785420" y="2544583"/>
            <a:ext cx="862116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Apply directly from our website:</a:t>
            </a:r>
          </a:p>
          <a:p>
            <a:pPr algn="ctr"/>
            <a:endParaRPr lang="en-GB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www.snowdontrust.org</a:t>
            </a: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ctr"/>
            <a:endParaRPr lang="en-GB" sz="2800" dirty="0"/>
          </a:p>
          <a:p>
            <a:pPr algn="ctr"/>
            <a:endPara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give us feedback in the exit survey on your way out</a:t>
            </a:r>
          </a:p>
          <a:p>
            <a:endParaRPr lang="en-GB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69F766-0EA7-9466-95CE-03E0A982E48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3277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B44B2F-F4ED-80BC-9D00-7497FB42ECD5}"/>
              </a:ext>
            </a:extLst>
          </p:cNvPr>
          <p:cNvSpPr txBox="1"/>
          <p:nvPr/>
        </p:nvSpPr>
        <p:spPr>
          <a:xfrm>
            <a:off x="660400" y="2588803"/>
            <a:ext cx="10515601" cy="3355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en-GB" sz="32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Master’s Scholarship eligibility – applicant</a:t>
            </a:r>
          </a:p>
          <a:p>
            <a:pPr lvl="1" algn="just">
              <a:lnSpc>
                <a:spcPct val="107000"/>
              </a:lnSpc>
            </a:pPr>
            <a:endParaRPr lang="en-GB" sz="4000" b="1" dirty="0">
              <a:solidFill>
                <a:srgbClr val="21212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Diagnosed disability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Applicant has UK student home fee status, or, studied undergraduate degree in the UK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Over 16, no upper age limit</a:t>
            </a:r>
          </a:p>
          <a:p>
            <a:pPr lvl="1" algn="just">
              <a:lnSpc>
                <a:spcPct val="107000"/>
              </a:lnSpc>
            </a:pPr>
            <a:endParaRPr lang="en-GB" sz="2000" b="1" dirty="0">
              <a:solidFill>
                <a:srgbClr val="212121"/>
              </a:solidFill>
              <a:effectLst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43FE3C-DED2-0564-7D4A-1260B944DE7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z="3600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Eligibility – applicant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3040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DEDADF-3FCA-7F55-56DB-EE1FE1720825}"/>
              </a:ext>
            </a:extLst>
          </p:cNvPr>
          <p:cNvSpPr txBox="1"/>
          <p:nvPr/>
        </p:nvSpPr>
        <p:spPr>
          <a:xfrm>
            <a:off x="1444319" y="2264085"/>
            <a:ext cx="9877731" cy="31060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lvl="1" algn="just">
              <a:lnSpc>
                <a:spcPct val="107000"/>
              </a:lnSpc>
            </a:pPr>
            <a:r>
              <a:rPr lang="en-GB" sz="32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Master’s Scholarship eligibility – course</a:t>
            </a:r>
          </a:p>
          <a:p>
            <a:pPr lvl="1" algn="just">
              <a:lnSpc>
                <a:spcPct val="107000"/>
              </a:lnSpc>
            </a:pPr>
            <a:endParaRPr lang="en-GB" sz="3200" dirty="0">
              <a:solidFill>
                <a:srgbClr val="21212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effectLst/>
                <a:latin typeface="Open Sans"/>
                <a:ea typeface="Open Sans"/>
                <a:cs typeface="Open Sans"/>
              </a:rPr>
              <a:t>A full </a:t>
            </a:r>
            <a:r>
              <a:rPr lang="en-GB" sz="2000" dirty="0">
                <a:solidFill>
                  <a:srgbClr val="212121"/>
                </a:solidFill>
                <a:latin typeface="Open Sans"/>
                <a:ea typeface="Open Sans"/>
                <a:cs typeface="Open Sans"/>
              </a:rPr>
              <a:t>master’s</a:t>
            </a:r>
            <a:r>
              <a:rPr lang="en-GB" sz="2000" dirty="0">
                <a:solidFill>
                  <a:srgbClr val="212121"/>
                </a:solidFill>
                <a:effectLst/>
                <a:latin typeface="Open Sans"/>
                <a:ea typeface="Open Sans"/>
                <a:cs typeface="Open Sans"/>
              </a:rPr>
              <a:t> degree</a:t>
            </a:r>
            <a:r>
              <a:rPr lang="en-GB" sz="2000" dirty="0">
                <a:solidFill>
                  <a:srgbClr val="212121"/>
                </a:solidFill>
                <a:latin typeface="Open Sans"/>
                <a:ea typeface="Open Sans"/>
                <a:cs typeface="Open Sans"/>
              </a:rPr>
              <a:t>, any subject</a:t>
            </a:r>
            <a:endParaRPr lang="en-GB" sz="2000" dirty="0">
              <a:solidFill>
                <a:srgbClr val="212121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masters’ courses only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Course starting after July 2024 and before June 2025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First master’s degree 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be</a:t>
            </a:r>
            <a:r>
              <a:rPr lang="en-GB" sz="2000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a UK university </a:t>
            </a:r>
          </a:p>
          <a:p>
            <a:pPr marL="800100"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Course can be full-time or part-time, e.g. over 2 or 3 years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455C0D-8E30-764B-8B83-7BC41F9474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1">
              <a:lnSpc>
                <a:spcPct val="107000"/>
              </a:lnSpc>
            </a:pPr>
            <a:r>
              <a:rPr lang="en-GB" sz="36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GB" sz="3600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ligibility – course</a:t>
            </a:r>
          </a:p>
        </p:txBody>
      </p:sp>
    </p:spTree>
    <p:extLst>
      <p:ext uri="{BB962C8B-B14F-4D97-AF65-F5344CB8AC3E}">
        <p14:creationId xmlns:p14="http://schemas.microsoft.com/office/powerpoint/2010/main" val="428958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048B99-BDF3-9F93-C2D3-9D64809D9CF5}"/>
              </a:ext>
            </a:extLst>
          </p:cNvPr>
          <p:cNvSpPr txBox="1"/>
          <p:nvPr/>
        </p:nvSpPr>
        <p:spPr>
          <a:xfrm>
            <a:off x="1206500" y="2350191"/>
            <a:ext cx="9925050" cy="353705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lvl="1" algn="just">
              <a:lnSpc>
                <a:spcPct val="107000"/>
              </a:lnSpc>
            </a:pPr>
            <a:r>
              <a:rPr lang="en-GB" sz="32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Master’s Scholarship award – finances</a:t>
            </a:r>
          </a:p>
          <a:p>
            <a:pPr lvl="1" algn="just">
              <a:lnSpc>
                <a:spcPct val="107000"/>
              </a:lnSpc>
            </a:pPr>
            <a:endParaRPr lang="en-GB" sz="3600" b="1" dirty="0">
              <a:solidFill>
                <a:srgbClr val="21212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Up to £30,000 available</a:t>
            </a:r>
          </a:p>
          <a:p>
            <a:pPr lvl="1">
              <a:lnSpc>
                <a:spcPct val="107000"/>
              </a:lnSpc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- up to £15,000 towards tuition fees and </a:t>
            </a:r>
          </a:p>
          <a:p>
            <a:pPr lvl="1">
              <a:lnSpc>
                <a:spcPct val="107000"/>
              </a:lnSpc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- up to £15,000 as a maintenance grant </a:t>
            </a:r>
          </a:p>
          <a:p>
            <a:pPr lvl="1">
              <a:lnSpc>
                <a:spcPct val="107000"/>
              </a:lnSpc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Not means tested</a:t>
            </a:r>
          </a:p>
          <a:p>
            <a:pPr lvl="1">
              <a:lnSpc>
                <a:spcPct val="107000"/>
              </a:lnSpc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We won't restrict you from applying for other funding and loans</a:t>
            </a:r>
          </a:p>
          <a:p>
            <a:pPr lvl="1">
              <a:lnSpc>
                <a:spcPct val="107000"/>
              </a:lnSpc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Does not impact DSA, as DSA not means tested</a:t>
            </a:r>
          </a:p>
          <a:p>
            <a:pPr lvl="1">
              <a:lnSpc>
                <a:spcPct val="107000"/>
              </a:lnSpc>
            </a:pPr>
            <a:endParaRPr lang="en-GB" sz="1800" b="1" dirty="0">
              <a:solidFill>
                <a:srgbClr val="212121"/>
              </a:solidFill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B96A5-7566-A37B-50FA-735A8F988B6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The award - finances</a:t>
            </a:r>
          </a:p>
        </p:txBody>
      </p:sp>
    </p:spTree>
    <p:extLst>
      <p:ext uri="{BB962C8B-B14F-4D97-AF65-F5344CB8AC3E}">
        <p14:creationId xmlns:p14="http://schemas.microsoft.com/office/powerpoint/2010/main" val="76062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048B99-BDF3-9F93-C2D3-9D64809D9CF5}"/>
              </a:ext>
            </a:extLst>
          </p:cNvPr>
          <p:cNvSpPr txBox="1"/>
          <p:nvPr/>
        </p:nvSpPr>
        <p:spPr>
          <a:xfrm>
            <a:off x="971550" y="2197791"/>
            <a:ext cx="10820400" cy="40639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lnSpc>
                <a:spcPct val="107000"/>
              </a:lnSpc>
            </a:pPr>
            <a:r>
              <a:rPr lang="en-GB" sz="32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Master’s Scholarship </a:t>
            </a:r>
            <a:r>
              <a:rPr lang="en-GB" sz="32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multi-stage process</a:t>
            </a:r>
            <a:endParaRPr lang="en-GB" sz="3200" b="1" dirty="0">
              <a:solidFill>
                <a:srgbClr val="21212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lnSpc>
                <a:spcPct val="107000"/>
              </a:lnSpc>
            </a:pPr>
            <a:endParaRPr lang="en-GB" sz="2800" b="1" dirty="0">
              <a:solidFill>
                <a:srgbClr val="21212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Stage 1 applications: open today, </a:t>
            </a:r>
            <a:r>
              <a:rPr lang="en-GB" sz="20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 January</a:t>
            </a: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We aim to reply to you within 10 working days. Final date to submit is </a:t>
            </a:r>
            <a:r>
              <a:rPr lang="en-GB" sz="20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Thursday 29 February 2024 at 5pm</a:t>
            </a: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Stage 2 applications: by invitation only. Deadline </a:t>
            </a:r>
            <a:r>
              <a:rPr lang="en-GB" sz="20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Friday 15 March 2024 at 5pm</a:t>
            </a:r>
            <a:r>
              <a:rPr lang="en-GB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Stage 3 submissions: by invitation only. These will be requested on 19 April 2024, and you will need to send it to us by </a:t>
            </a:r>
            <a:r>
              <a:rPr lang="en-US" sz="20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Friday 26 April 2024</a:t>
            </a: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Stage 3 to shortlisted applications: Selection Panel decide in </a:t>
            </a:r>
            <a:r>
              <a:rPr lang="en-US" sz="20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mid-May</a:t>
            </a: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If you are shortlisted, we will contact your referee requesting a reference for you.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Snowdon Trustees will make final awards by the </a:t>
            </a:r>
            <a:r>
              <a:rPr lang="en-US" sz="20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end of June 2024</a:t>
            </a: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GB" sz="1800" b="1" dirty="0">
              <a:solidFill>
                <a:srgbClr val="212121"/>
              </a:solidFill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258CC0-7148-36A8-ACB5-16EA9DEE1E1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Multi-stage process</a:t>
            </a:r>
          </a:p>
        </p:txBody>
      </p:sp>
    </p:spTree>
    <p:extLst>
      <p:ext uri="{BB962C8B-B14F-4D97-AF65-F5344CB8AC3E}">
        <p14:creationId xmlns:p14="http://schemas.microsoft.com/office/powerpoint/2010/main" val="201345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048B99-BDF3-9F93-C2D3-9D64809D9CF5}"/>
              </a:ext>
            </a:extLst>
          </p:cNvPr>
          <p:cNvSpPr txBox="1"/>
          <p:nvPr/>
        </p:nvSpPr>
        <p:spPr>
          <a:xfrm>
            <a:off x="971550" y="2197791"/>
            <a:ext cx="9975850" cy="3537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en-GB" sz="32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Master’s Scholarship </a:t>
            </a:r>
            <a:r>
              <a:rPr lang="en-GB" sz="32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probability of being awarded a Scholarship</a:t>
            </a:r>
          </a:p>
          <a:p>
            <a:pPr lvl="1" algn="just">
              <a:lnSpc>
                <a:spcPct val="107000"/>
              </a:lnSpc>
            </a:pPr>
            <a:endParaRPr lang="en-GB" sz="2800" b="1" dirty="0">
              <a:solidFill>
                <a:srgbClr val="21212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Applications increasing in number every year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Last year we received around 800 applications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 to 12 awards are available each year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have made changes in the eligibility criteria and introduced the multi-stage application process to improve the probability</a:t>
            </a:r>
          </a:p>
          <a:p>
            <a:pPr lvl="1">
              <a:lnSpc>
                <a:spcPct val="107000"/>
              </a:lnSpc>
            </a:pPr>
            <a:endParaRPr lang="en-GB" sz="1800" b="1" dirty="0">
              <a:solidFill>
                <a:srgbClr val="212121"/>
              </a:solidFill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58CFB8-E201-1390-4F55-2BA39597E46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Probability of being awarded a Scholarship</a:t>
            </a:r>
          </a:p>
        </p:txBody>
      </p:sp>
    </p:spTree>
    <p:extLst>
      <p:ext uri="{BB962C8B-B14F-4D97-AF65-F5344CB8AC3E}">
        <p14:creationId xmlns:p14="http://schemas.microsoft.com/office/powerpoint/2010/main" val="376147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DA5D39-08AB-A002-B780-A441DAC0E63E}"/>
              </a:ext>
            </a:extLst>
          </p:cNvPr>
          <p:cNvSpPr txBox="1"/>
          <p:nvPr/>
        </p:nvSpPr>
        <p:spPr>
          <a:xfrm>
            <a:off x="1806538" y="2464902"/>
            <a:ext cx="778579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Master’s Scholarship meeting</a:t>
            </a:r>
          </a:p>
          <a:p>
            <a:pPr algn="ctr"/>
            <a:r>
              <a:rPr lang="en-GB" sz="36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ctr"/>
            <a:r>
              <a:rPr lang="en-GB" sz="2800" b="1" dirty="0">
                <a:solidFill>
                  <a:srgbClr val="21212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</a:t>
            </a:r>
            <a:r>
              <a:rPr lang="en-GB" sz="2800" b="1" dirty="0">
                <a:solidFill>
                  <a:srgbClr val="21212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uestions for the Panel which were sent in advance by audience members when they signed up for the meeting.</a:t>
            </a:r>
          </a:p>
          <a:p>
            <a:pPr algn="ctr"/>
            <a:endParaRPr lang="en-GB" sz="3600" b="1" dirty="0">
              <a:solidFill>
                <a:srgbClr val="212121"/>
              </a:solidFill>
              <a:cs typeface="Segoe UI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5D5D01-2D65-7C8C-AB17-596CDF363A6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Questions for the Panel</a:t>
            </a:r>
          </a:p>
        </p:txBody>
      </p:sp>
    </p:spTree>
    <p:extLst>
      <p:ext uri="{BB962C8B-B14F-4D97-AF65-F5344CB8AC3E}">
        <p14:creationId xmlns:p14="http://schemas.microsoft.com/office/powerpoint/2010/main" val="396579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DA5D39-08AB-A002-B780-A441DAC0E63E}"/>
              </a:ext>
            </a:extLst>
          </p:cNvPr>
          <p:cNvSpPr txBox="1"/>
          <p:nvPr/>
        </p:nvSpPr>
        <p:spPr>
          <a:xfrm>
            <a:off x="1946238" y="2395052"/>
            <a:ext cx="7785792" cy="3500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advice do you have to applicants who are worried about not having enough experience, or how to demonstrate </a:t>
            </a: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“exceptional” or “excellent”? </a:t>
            </a:r>
          </a:p>
          <a:p>
            <a:pPr lvl="0">
              <a:lnSpc>
                <a:spcPct val="107000"/>
              </a:lnSpc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think helped you to stand out? </a:t>
            </a:r>
          </a:p>
          <a:p>
            <a:pPr lvl="0">
              <a:lnSpc>
                <a:spcPct val="107000"/>
              </a:lnSpc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you believe you had a good chance of being awarded the Scholarship at the start? If not, what made you apply for it anyway? </a:t>
            </a:r>
          </a:p>
          <a:p>
            <a:pPr lvl="0">
              <a:lnSpc>
                <a:spcPct val="107000"/>
              </a:lnSpc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scholarship value other aspects of excellence (e.g. activism) equally to academic excellence/is there a way to still be considered even if I have a learning disorder that prevents academic excellence?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b="1" dirty="0">
              <a:solidFill>
                <a:srgbClr val="212121"/>
              </a:solidFill>
              <a:cs typeface="Segoe UI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5D5D01-2D65-7C8C-AB17-596CDF363A6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Questions for the Panel – 1/3</a:t>
            </a:r>
          </a:p>
        </p:txBody>
      </p:sp>
    </p:spTree>
    <p:extLst>
      <p:ext uri="{BB962C8B-B14F-4D97-AF65-F5344CB8AC3E}">
        <p14:creationId xmlns:p14="http://schemas.microsoft.com/office/powerpoint/2010/main" val="198711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503574-C3BD-6084-D959-C644D54A0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69" y="644207"/>
            <a:ext cx="1957376" cy="1235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DA5D39-08AB-A002-B780-A441DAC0E63E}"/>
              </a:ext>
            </a:extLst>
          </p:cNvPr>
          <p:cNvSpPr txBox="1"/>
          <p:nvPr/>
        </p:nvSpPr>
        <p:spPr>
          <a:xfrm>
            <a:off x="2308188" y="2266950"/>
            <a:ext cx="7785792" cy="3137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advice would you give yourself at the start of the application process?</a:t>
            </a:r>
          </a:p>
          <a:p>
            <a:pPr lvl="0">
              <a:lnSpc>
                <a:spcPct val="107000"/>
              </a:lnSpc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did you research and prepare for your own application?</a:t>
            </a:r>
          </a:p>
          <a:p>
            <a:pPr lvl="0">
              <a:lnSpc>
                <a:spcPct val="107000"/>
              </a:lnSpc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think differentiates a successful application from an unsuccessful one?</a:t>
            </a:r>
          </a:p>
          <a:p>
            <a:pPr lvl="0">
              <a:lnSpc>
                <a:spcPct val="107000"/>
              </a:lnSpc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"/>
            </a:pPr>
            <a:r>
              <a:rPr lang="en-GB" sz="16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weighting on either the severity of the impact of my disability, or how the Master’s would help develop my leadership to support other community members with disabilities?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600" b="1" dirty="0">
              <a:solidFill>
                <a:srgbClr val="212121"/>
              </a:solidFill>
              <a:cs typeface="Segoe UI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5D5D01-2D65-7C8C-AB17-596CDF363A6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Questions for the Panel – 2/3</a:t>
            </a:r>
          </a:p>
        </p:txBody>
      </p:sp>
    </p:spTree>
    <p:extLst>
      <p:ext uri="{BB962C8B-B14F-4D97-AF65-F5344CB8AC3E}">
        <p14:creationId xmlns:p14="http://schemas.microsoft.com/office/powerpoint/2010/main" val="2343411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b5153d8-ed0c-4291-bdde-8b6632d8c8c9">
      <Terms xmlns="http://schemas.microsoft.com/office/infopath/2007/PartnerControls"/>
    </lcf76f155ced4ddcb4097134ff3c332f>
    <TaxCatchAll xmlns="0b92585d-d8a8-46b2-8b3e-a9c2676cc5d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9E43FF52D744987605E5310CCC8D6" ma:contentTypeVersion="18" ma:contentTypeDescription="Create a new document." ma:contentTypeScope="" ma:versionID="9d90f2978685381586d39506edf174fe">
  <xsd:schema xmlns:xsd="http://www.w3.org/2001/XMLSchema" xmlns:xs="http://www.w3.org/2001/XMLSchema" xmlns:p="http://schemas.microsoft.com/office/2006/metadata/properties" xmlns:ns2="9b5153d8-ed0c-4291-bdde-8b6632d8c8c9" xmlns:ns3="0b92585d-d8a8-46b2-8b3e-a9c2676cc5df" targetNamespace="http://schemas.microsoft.com/office/2006/metadata/properties" ma:root="true" ma:fieldsID="ed77d3e1fbaee01d3bbb8e002a54c080" ns2:_="" ns3:_="">
    <xsd:import namespace="9b5153d8-ed0c-4291-bdde-8b6632d8c8c9"/>
    <xsd:import namespace="0b92585d-d8a8-46b2-8b3e-a9c2676cc5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5153d8-ed0c-4291-bdde-8b6632d8c8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b3ffc1-c1a6-4ac0-930e-cd4a95299f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2585d-d8a8-46b2-8b3e-a9c2676cc5d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fb4e97-ed68-4e2a-acd5-284d151e390d}" ma:internalName="TaxCatchAll" ma:showField="CatchAllData" ma:web="0b92585d-d8a8-46b2-8b3e-a9c2676cc5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5FDA20-6F9F-466D-BDBB-5B54F8D2426A}">
  <ds:schemaRefs>
    <ds:schemaRef ds:uri="0b92585d-d8a8-46b2-8b3e-a9c2676cc5df"/>
    <ds:schemaRef ds:uri="9b5153d8-ed0c-4291-bdde-8b6632d8c8c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5733FD5-D6A3-4D8A-9F56-DF4156E5C0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94BBC7-1527-4D06-8AE6-1C9B281FDD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5153d8-ed0c-4291-bdde-8b6632d8c8c9"/>
    <ds:schemaRef ds:uri="0b92585d-d8a8-46b2-8b3e-a9c2676cc5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9687</TotalTime>
  <Words>632</Words>
  <Application>Microsoft Office PowerPoint</Application>
  <PresentationFormat>Widescreen</PresentationFormat>
  <Paragraphs>80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Welcome</vt:lpstr>
      <vt:lpstr>Eligibility – applicant</vt:lpstr>
      <vt:lpstr>Eligibility – course</vt:lpstr>
      <vt:lpstr>The award - finances</vt:lpstr>
      <vt:lpstr>Multi-stage process</vt:lpstr>
      <vt:lpstr>Probability of being awarded a Scholarship</vt:lpstr>
      <vt:lpstr>Questions for the Panel</vt:lpstr>
      <vt:lpstr>Questions for the Panel – 1/3</vt:lpstr>
      <vt:lpstr>Questions for the Panel – 2/3</vt:lpstr>
      <vt:lpstr>Questions for the Panel – 3/3</vt:lpstr>
      <vt:lpstr>Website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Richards</dc:creator>
  <cp:lastModifiedBy>Maria Richards</cp:lastModifiedBy>
  <cp:revision>6</cp:revision>
  <dcterms:created xsi:type="dcterms:W3CDTF">2022-12-06T09:55:14Z</dcterms:created>
  <dcterms:modified xsi:type="dcterms:W3CDTF">2024-01-17T15:06:16Z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0x010100BF79E43FF52D744987605E5310CCC8D6</vt:lpwstr>
  </property>
  <property fmtid="{D5CDD505-2E9C-101B-9397-08002B2CF9AE}" pid="3" name="MediaServiceImageTags">
    <vt:lpwstr/>
  </property>
</Properties>
</file>